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67" r:id="rId3"/>
    <p:sldId id="268" r:id="rId4"/>
    <p:sldId id="269" r:id="rId5"/>
    <p:sldId id="261" r:id="rId6"/>
    <p:sldId id="262" r:id="rId7"/>
    <p:sldId id="264" r:id="rId8"/>
    <p:sldId id="263" r:id="rId9"/>
    <p:sldId id="258" r:id="rId10"/>
    <p:sldId id="256" r:id="rId11"/>
    <p:sldId id="257" r:id="rId12"/>
    <p:sldId id="259" r:id="rId13"/>
    <p:sldId id="260" r:id="rId14"/>
    <p:sldId id="270" r:id="rId15"/>
    <p:sldId id="265" r:id="rId16"/>
    <p:sldId id="266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762"/>
    <p:restoredTop sz="95439"/>
  </p:normalViewPr>
  <p:slideViewPr>
    <p:cSldViewPr snapToGrid="0">
      <p:cViewPr>
        <p:scale>
          <a:sx n="62" d="100"/>
          <a:sy n="62" d="100"/>
        </p:scale>
        <p:origin x="32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91DD6-54A6-663B-3EB3-67646DD03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3EBA95-6480-371A-C5D4-074DCA2D85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6B5FD-F6C5-97D6-69AC-DDBA4B90C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783E7-4435-4685-0A04-2EDE180EC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6A87E-043C-81C9-13B0-9D10D2138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40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432C9-3032-3E55-8B60-5902C75E3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FE4E78-EC8A-1E91-7C86-3A8EBAC18B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1D86E-B97D-E3CB-C740-CF67D0D4B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C70B3-09BF-0EA9-B452-F3DB849AF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81406-E2FA-0362-C73B-85A8B8AC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06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678CF9-F6E5-B24F-4C6F-77EBEA9873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E36900-1637-EADA-A2BE-FB46767271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CFF4E-BBEC-7B80-BAB4-47A7BBFEB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2B672-B97B-237E-AE0C-7E40B81AD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28967-C4D3-416B-65B6-E8100984E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10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4AAFD-4F57-E813-C27B-93827F8E2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CB2CB-C15D-670E-9CBC-A9C1DEACA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9BCB3-8238-2A54-C78C-02948D3ED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092DE-1739-5E2D-A5F7-3C6AE8E14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4C4A2-86B0-D9C9-EDD0-B54EBBDF3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85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DA00D-5165-664C-A3D1-08E085793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DF576-E7A8-A860-DBF0-A666367DB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D418C-92B0-A0D4-F2F8-A32CC5743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59002-CCB0-0692-AB78-A8BC19FA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A6D65-85A2-A20F-C7A7-EA9E701EC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663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F4BEA-77F7-1AA3-6FE2-03AB27AD7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0EA11-87C5-556B-556E-8BC3F749F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B12085-646A-A10A-B257-94AF7701B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B2D1D-1CF1-540D-377A-D150F5214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40ACA9-F0E8-A7E8-F105-F3698E612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C3EFC-31F5-EEBE-FDE8-18DF26183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220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A105A-1B0C-5D28-C3E3-0B33BFFAB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11D5F-FDF2-2AD9-A3CA-BE6EF5EF9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8EDDE4-44C7-9FCD-04A2-F2A5B55F0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8B1B9C-5D32-D1E8-DF29-D911110E63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30F3E8-8B1C-4D1F-CF06-BF5DDBFBD0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A8CEC7-B4FE-F6EA-CD2F-6F9A6350E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CE0B1C-3727-B911-C36E-1617F775D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8EAAF5-586E-E6AA-B64E-A652FCAB8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280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758F6-8EBC-6021-4F2E-28443BE30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CB9113-5CDF-0EF0-D970-80F54461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84FF4-D7C9-236C-1A36-3A1E238E5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3D9C3E-0E72-69CD-EDC0-130544D62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981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ACC970-9962-5501-04DC-6FAF5882F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A54F33-27AA-3C08-105D-D38EF734E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339A0D-05FD-2D38-A330-B83891F75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47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7B0EF-10BE-91E1-656E-6FF9B0050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09703-F7E0-90C8-DAB0-0A0AAE7AD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5F4191-81FD-52D2-79F8-E0E0B8AAF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EA40F-9442-4563-A4E6-775C179B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E25676-EF6B-FA61-6262-CFF85BD34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483EA-6FEE-EB34-DF5B-04A3CF720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8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B33ED-5617-086C-7C7E-7F7674C31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E0383B-86EC-FF59-B358-C3341A70B7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D8A062-B3CE-6BF0-35C6-52A04C3F8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399342-4BB3-F3E8-1D9A-57CAB0E90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2A76E-FD26-3F8B-06EA-1F35CCC06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33405A-46F8-DF87-672F-4CB51BE0A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6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D28428-B94D-AB90-A41A-58E53455F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796DD-C200-8854-BFB8-CA511BD18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34F08-64BC-1749-5880-C4E9CE1CB6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AABA9F-A6DD-4848-B653-2F6787EF3C5E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55D94-F904-342A-3282-0395ED35E0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7D463-3682-E504-294A-E8997B736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E064BB-FA9D-2046-9012-07D3043E8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99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76399-6B6B-3119-886A-43586C4E4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CHANDRA rates update</a:t>
            </a:r>
          </a:p>
        </p:txBody>
      </p:sp>
    </p:spTree>
    <p:extLst>
      <p:ext uri="{BB962C8B-B14F-4D97-AF65-F5344CB8AC3E}">
        <p14:creationId xmlns:p14="http://schemas.microsoft.com/office/powerpoint/2010/main" val="2569460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AAA98D-4189-0D1C-BC4D-FD32197F2E60}"/>
              </a:ext>
            </a:extLst>
          </p:cNvPr>
          <p:cNvSpPr txBox="1"/>
          <p:nvPr/>
        </p:nvSpPr>
        <p:spPr>
          <a:xfrm>
            <a:off x="391886" y="146957"/>
            <a:ext cx="9797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1986 Crandall O5+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FF5DD7-791F-23F7-284B-B3358F16BC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82" t="17654" r="9103" b="4390"/>
          <a:stretch/>
        </p:blipFill>
        <p:spPr>
          <a:xfrm>
            <a:off x="5840187" y="1669185"/>
            <a:ext cx="6351813" cy="38461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6C21A4-302B-B261-3DFB-846BCECDB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6914"/>
            <a:ext cx="5913216" cy="431074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20720D0-3AC0-BC81-016B-6826E508B2AC}"/>
              </a:ext>
            </a:extLst>
          </p:cNvPr>
          <p:cNvCxnSpPr/>
          <p:nvPr/>
        </p:nvCxnSpPr>
        <p:spPr>
          <a:xfrm>
            <a:off x="8343901" y="2841172"/>
            <a:ext cx="0" cy="359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989D17-3AA4-B2E4-167B-3713CC3D2FB5}"/>
              </a:ext>
            </a:extLst>
          </p:cNvPr>
          <p:cNvCxnSpPr/>
          <p:nvPr/>
        </p:nvCxnSpPr>
        <p:spPr>
          <a:xfrm>
            <a:off x="9002487" y="4561115"/>
            <a:ext cx="0" cy="359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180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5D979E-40D6-D61B-0AC0-F487A4D24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030" y="836113"/>
            <a:ext cx="7772400" cy="58062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7915E0-E845-53F1-0263-A0695C6AD926}"/>
              </a:ext>
            </a:extLst>
          </p:cNvPr>
          <p:cNvSpPr txBox="1"/>
          <p:nvPr/>
        </p:nvSpPr>
        <p:spPr>
          <a:xfrm>
            <a:off x="1061357" y="195943"/>
            <a:ext cx="7282543" cy="375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Defrance 1990, which doesn’t have enough data points at high E</a:t>
            </a:r>
          </a:p>
        </p:txBody>
      </p:sp>
    </p:spTree>
    <p:extLst>
      <p:ext uri="{BB962C8B-B14F-4D97-AF65-F5344CB8AC3E}">
        <p14:creationId xmlns:p14="http://schemas.microsoft.com/office/powerpoint/2010/main" val="3214904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5456C-E871-771C-4695-77353733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O6+ -&gt; O7+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6F1B0-63D1-E058-16E7-E70C4F540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1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DD9265-55EA-D98B-FE2E-CD7333D42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085" y="402383"/>
            <a:ext cx="8926286" cy="64556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58F2ED-36B5-DE69-12F2-B4E9CA9CEB14}"/>
              </a:ext>
            </a:extLst>
          </p:cNvPr>
          <p:cNvSpPr txBox="1"/>
          <p:nvPr/>
        </p:nvSpPr>
        <p:spPr>
          <a:xfrm>
            <a:off x="734786" y="-1"/>
            <a:ext cx="11250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Urdam</a:t>
            </a:r>
            <a:r>
              <a:rPr lang="en-US" dirty="0"/>
              <a:t> uses theoretical calculations, which do not agree with experiments at low temperatures</a:t>
            </a:r>
          </a:p>
        </p:txBody>
      </p:sp>
    </p:spTree>
    <p:extLst>
      <p:ext uri="{BB962C8B-B14F-4D97-AF65-F5344CB8AC3E}">
        <p14:creationId xmlns:p14="http://schemas.microsoft.com/office/powerpoint/2010/main" val="2252150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763CDB-D684-2C38-1B7C-F6E080842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43" y="0"/>
            <a:ext cx="11038114" cy="6898821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E586F30-EEF7-A297-887A-63C42289C39B}"/>
              </a:ext>
            </a:extLst>
          </p:cNvPr>
          <p:cNvCxnSpPr/>
          <p:nvPr/>
        </p:nvCxnSpPr>
        <p:spPr>
          <a:xfrm>
            <a:off x="5855534" y="457736"/>
            <a:ext cx="0" cy="359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343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3C61C-61F3-9E01-8A24-49F12152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O7+ -&gt; O8+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9009FF-8D14-36B7-0021-51CABF25F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199" y="1209150"/>
            <a:ext cx="7772400" cy="5648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89948F-7033-7640-B23E-DBBF70B324DC}"/>
              </a:ext>
            </a:extLst>
          </p:cNvPr>
          <p:cNvSpPr txBox="1"/>
          <p:nvPr/>
        </p:nvSpPr>
        <p:spPr>
          <a:xfrm>
            <a:off x="9753599" y="1690688"/>
            <a:ext cx="21825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Great agreement (same source) for rates, but ion fraction diverges (next slide)</a:t>
            </a:r>
          </a:p>
        </p:txBody>
      </p:sp>
    </p:spTree>
    <p:extLst>
      <p:ext uri="{BB962C8B-B14F-4D97-AF65-F5344CB8AC3E}">
        <p14:creationId xmlns:p14="http://schemas.microsoft.com/office/powerpoint/2010/main" val="642778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1B7401-12CC-865E-B549-77266105D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15" y="-40821"/>
            <a:ext cx="11038114" cy="6898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1562A3-53F3-4D42-08B5-2161CA1E4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757" y="738186"/>
            <a:ext cx="4664529" cy="2915331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99145A67-E6A1-F941-5FD3-C30F03E34518}"/>
              </a:ext>
            </a:extLst>
          </p:cNvPr>
          <p:cNvSpPr/>
          <p:nvPr/>
        </p:nvSpPr>
        <p:spPr>
          <a:xfrm>
            <a:off x="4686300" y="1077686"/>
            <a:ext cx="1812471" cy="4865914"/>
          </a:xfrm>
          <a:prstGeom prst="frame">
            <a:avLst>
              <a:gd name="adj1" fmla="val 259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A87E34-6D8A-A6A8-26C5-00484836B6CF}"/>
              </a:ext>
            </a:extLst>
          </p:cNvPr>
          <p:cNvCxnSpPr/>
          <p:nvPr/>
        </p:nvCxnSpPr>
        <p:spPr>
          <a:xfrm flipV="1">
            <a:off x="6498771" y="738186"/>
            <a:ext cx="429986" cy="339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F7FE88-CD89-0AA6-B01B-4867235A40AA}"/>
              </a:ext>
            </a:extLst>
          </p:cNvPr>
          <p:cNvCxnSpPr/>
          <p:nvPr/>
        </p:nvCxnSpPr>
        <p:spPr>
          <a:xfrm flipH="1">
            <a:off x="6498771" y="3510643"/>
            <a:ext cx="429986" cy="24329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F292511-2BEB-BECD-3462-8336E0BBC977}"/>
              </a:ext>
            </a:extLst>
          </p:cNvPr>
          <p:cNvSpPr txBox="1"/>
          <p:nvPr/>
        </p:nvSpPr>
        <p:spPr>
          <a:xfrm>
            <a:off x="7707086" y="3653517"/>
            <a:ext cx="3151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Disagreement for O6+ and O7+ ion fraction</a:t>
            </a:r>
          </a:p>
        </p:txBody>
      </p:sp>
    </p:spTree>
    <p:extLst>
      <p:ext uri="{BB962C8B-B14F-4D97-AF65-F5344CB8AC3E}">
        <p14:creationId xmlns:p14="http://schemas.microsoft.com/office/powerpoint/2010/main" val="2348554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62003-F043-96E4-4170-96FF5C397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1CAAF-0937-5F78-C183-4EE96F305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Still need to see how the ion balance affects real spectra (e.g., XRISM?)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Need to investigate disagreement from O6+ (why is theory so different?)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ED447F-CC99-A85D-5E3B-E1C3B8370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171" y="3717561"/>
            <a:ext cx="4342336" cy="314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94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27378-1E1F-1886-7ABA-E19795ACD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176963"/>
          </a:xfrm>
        </p:spPr>
        <p:txBody>
          <a:bodyPr/>
          <a:lstStyle/>
          <a:p>
            <a:r>
              <a:rPr lang="en-US" dirty="0"/>
              <a:t>O -&gt; O1+: nothing stated in </a:t>
            </a:r>
            <a:r>
              <a:rPr lang="en-US" dirty="0" err="1"/>
              <a:t>Urdampilleta</a:t>
            </a:r>
            <a:r>
              <a:rPr lang="en-US" dirty="0"/>
              <a:t> 2017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4AB866-3DF0-6320-30D3-52423C42A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4810"/>
            <a:ext cx="5458649" cy="40245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14E722-02CA-0302-EDEF-762A09C87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462" y="2465613"/>
            <a:ext cx="6739538" cy="42122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AC121A-4C24-BF67-B1E5-6A7DBCFE50B1}"/>
              </a:ext>
            </a:extLst>
          </p:cNvPr>
          <p:cNvSpPr txBox="1"/>
          <p:nvPr/>
        </p:nvSpPr>
        <p:spPr>
          <a:xfrm>
            <a:off x="7739743" y="2922814"/>
            <a:ext cx="4245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 = neutral O</a:t>
            </a:r>
          </a:p>
          <a:p>
            <a:r>
              <a:rPr lang="en-US" dirty="0"/>
              <a:t>Orange = O1+</a:t>
            </a:r>
          </a:p>
        </p:txBody>
      </p:sp>
    </p:spTree>
    <p:extLst>
      <p:ext uri="{BB962C8B-B14F-4D97-AF65-F5344CB8AC3E}">
        <p14:creationId xmlns:p14="http://schemas.microsoft.com/office/powerpoint/2010/main" val="3743715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63CB2-D08F-0266-59D0-338136F10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950B4-5F03-B2B2-AB32-A1ACC52E6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176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O1+ -&gt; O2+: I use results from 2013, Urd doesn’t mention this source and uses data from 1971 and 1989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2993C2-6FA9-AC1B-903B-BCCDD6358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811665"/>
            <a:ext cx="5476808" cy="40379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8C96D3-CA91-82AF-C114-1C9189AFF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462" y="2465613"/>
            <a:ext cx="6739538" cy="42122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FB153B-EFAC-1529-B096-BE3068EF87BB}"/>
              </a:ext>
            </a:extLst>
          </p:cNvPr>
          <p:cNvSpPr txBox="1"/>
          <p:nvPr/>
        </p:nvSpPr>
        <p:spPr>
          <a:xfrm>
            <a:off x="7739743" y="2922814"/>
            <a:ext cx="4245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 = neutral O</a:t>
            </a:r>
          </a:p>
          <a:p>
            <a:r>
              <a:rPr lang="en-US" dirty="0"/>
              <a:t>Orange = O1+</a:t>
            </a:r>
          </a:p>
        </p:txBody>
      </p:sp>
    </p:spTree>
    <p:extLst>
      <p:ext uri="{BB962C8B-B14F-4D97-AF65-F5344CB8AC3E}">
        <p14:creationId xmlns:p14="http://schemas.microsoft.com/office/powerpoint/2010/main" val="291523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A4C99C-162D-E8EA-1F99-057140DF8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86" y="792395"/>
            <a:ext cx="4664529" cy="343904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CEA5034-5463-B6BC-4E2D-64D615EFB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133894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O2+ -&gt; O3+: Urd uses a combination of three experiments, but the ion fraction is basically identical.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A51A75-E577-28BE-704E-F904BD5C29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546"/>
          <a:stretch/>
        </p:blipFill>
        <p:spPr>
          <a:xfrm>
            <a:off x="4696200" y="2432957"/>
            <a:ext cx="7495800" cy="442504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4EC7E0D-C231-B9A0-7401-8DB58BC7694B}"/>
              </a:ext>
            </a:extLst>
          </p:cNvPr>
          <p:cNvCxnSpPr/>
          <p:nvPr/>
        </p:nvCxnSpPr>
        <p:spPr>
          <a:xfrm>
            <a:off x="8098972" y="2269672"/>
            <a:ext cx="0" cy="359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959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3D47D-7872-234E-B027-46EC409C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O4+ -&gt; O5+</a:t>
            </a:r>
          </a:p>
        </p:txBody>
      </p:sp>
    </p:spTree>
    <p:extLst>
      <p:ext uri="{BB962C8B-B14F-4D97-AF65-F5344CB8AC3E}">
        <p14:creationId xmlns:p14="http://schemas.microsoft.com/office/powerpoint/2010/main" val="3954454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AC4EDA-FB70-7FA5-41C3-00CB47139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14" y="2432458"/>
            <a:ext cx="6259286" cy="43112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936FF3-5529-B1E0-7145-1251B6914AE6}"/>
              </a:ext>
            </a:extLst>
          </p:cNvPr>
          <p:cNvSpPr txBox="1"/>
          <p:nvPr/>
        </p:nvSpPr>
        <p:spPr>
          <a:xfrm>
            <a:off x="408214" y="261257"/>
            <a:ext cx="107931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Metastables</a:t>
            </a:r>
            <a:r>
              <a:rPr lang="en-US" dirty="0"/>
              <a:t> are a big problem here. You can infer the GS cross sections provided you can </a:t>
            </a:r>
          </a:p>
          <a:p>
            <a:pPr marL="342900" indent="-342900">
              <a:buAutoNum type="arabicPeriod"/>
            </a:pPr>
            <a:r>
              <a:rPr lang="en-US" dirty="0"/>
              <a:t>Accurately measure the metastable fraction </a:t>
            </a:r>
          </a:p>
          <a:p>
            <a:pPr marL="342900" indent="-342900">
              <a:buAutoNum type="arabicPeriod"/>
            </a:pPr>
            <a:r>
              <a:rPr lang="en-US" dirty="0"/>
              <a:t>2. Significantly change the metastable fraction and remeasure cross sections.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dirty="0" err="1"/>
              <a:t>Urdampilleta</a:t>
            </a:r>
            <a:r>
              <a:rPr lang="en-US" dirty="0"/>
              <a:t> found a source not in the NIFS database which doesn’t fully account for </a:t>
            </a:r>
            <a:r>
              <a:rPr lang="en-US" dirty="0" err="1"/>
              <a:t>metastables</a:t>
            </a:r>
            <a:r>
              <a:rPr lang="en-US" dirty="0"/>
              <a:t> but has a much lower metastable fraction (90% -&gt; 24%)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85CABC-4F39-084B-8E62-8BE461296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048" y="2432457"/>
            <a:ext cx="5931952" cy="43112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FDF67C-0EA3-A6C8-20CB-16BE4D3CFB1F}"/>
              </a:ext>
            </a:extLst>
          </p:cNvPr>
          <p:cNvSpPr txBox="1"/>
          <p:nvPr/>
        </p:nvSpPr>
        <p:spPr>
          <a:xfrm>
            <a:off x="1143000" y="2759529"/>
            <a:ext cx="2242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Old source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FF1653-FA93-B791-86FE-40E02469C097}"/>
              </a:ext>
            </a:extLst>
          </p:cNvPr>
          <p:cNvSpPr txBox="1"/>
          <p:nvPr/>
        </p:nvSpPr>
        <p:spPr>
          <a:xfrm>
            <a:off x="6983567" y="2759529"/>
            <a:ext cx="2242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Same source as Urd.</a:t>
            </a:r>
          </a:p>
        </p:txBody>
      </p:sp>
    </p:spTree>
    <p:extLst>
      <p:ext uri="{BB962C8B-B14F-4D97-AF65-F5344CB8AC3E}">
        <p14:creationId xmlns:p14="http://schemas.microsoft.com/office/powerpoint/2010/main" val="2251647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D467E1-12C2-FF21-4077-602F7A632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0"/>
            <a:ext cx="10934700" cy="683418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C53CAB3-F899-F79F-742F-9F2AFAA40B27}"/>
              </a:ext>
            </a:extLst>
          </p:cNvPr>
          <p:cNvCxnSpPr/>
          <p:nvPr/>
        </p:nvCxnSpPr>
        <p:spPr>
          <a:xfrm>
            <a:off x="4082143" y="587829"/>
            <a:ext cx="0" cy="3592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514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23D54-D4EC-0DE0-2C74-2EA721D9A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of shame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A2E998-95CB-7A20-2CAC-A464D0CE8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814" y="1255495"/>
            <a:ext cx="6623957" cy="560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699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FC5F7-B641-6D12-9998-8E9132BBF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O5+ -&gt; O6+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E61B8-3EEB-EACC-C66E-37D20AC08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42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1380</TotalTime>
  <Words>254</Words>
  <Application>Microsoft Macintosh PowerPoint</Application>
  <PresentationFormat>Widescreen</PresentationFormat>
  <Paragraphs>29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CHANDRA rates update</vt:lpstr>
      <vt:lpstr>PowerPoint Presentation</vt:lpstr>
      <vt:lpstr>PowerPoint Presentation</vt:lpstr>
      <vt:lpstr>PowerPoint Presentation</vt:lpstr>
      <vt:lpstr>O4+ -&gt; O5+</vt:lpstr>
      <vt:lpstr>PowerPoint Presentation</vt:lpstr>
      <vt:lpstr>PowerPoint Presentation</vt:lpstr>
      <vt:lpstr>Slide of shame</vt:lpstr>
      <vt:lpstr>O5+ -&gt; O6+</vt:lpstr>
      <vt:lpstr>PowerPoint Presentation</vt:lpstr>
      <vt:lpstr>PowerPoint Presentation</vt:lpstr>
      <vt:lpstr>O6+ -&gt; O7+</vt:lpstr>
      <vt:lpstr>PowerPoint Presentation</vt:lpstr>
      <vt:lpstr>PowerPoint Presentation</vt:lpstr>
      <vt:lpstr>O7+ -&gt; O8+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Grant Mondeel</dc:creator>
  <cp:lastModifiedBy>Grant Mondeel</cp:lastModifiedBy>
  <cp:revision>18</cp:revision>
  <dcterms:created xsi:type="dcterms:W3CDTF">2025-05-06T17:09:53Z</dcterms:created>
  <dcterms:modified xsi:type="dcterms:W3CDTF">2025-05-07T17:12:53Z</dcterms:modified>
</cp:coreProperties>
</file>

<file path=docProps/thumbnail.jpeg>
</file>